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F74-34CF-4064-BA2E-A805C5070195}" type="datetimeFigureOut">
              <a:rPr lang="en-US" smtClean="0"/>
              <a:t>22-Mar-23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C51-EF45-4574-926D-A79C412C6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7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F74-34CF-4064-BA2E-A805C5070195}" type="datetimeFigureOut">
              <a:rPr lang="en-US" smtClean="0"/>
              <a:t>22-Mar-23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C51-EF45-4574-926D-A79C412C6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9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F74-34CF-4064-BA2E-A805C5070195}" type="datetimeFigureOut">
              <a:rPr lang="en-US" smtClean="0"/>
              <a:t>22-Mar-23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C51-EF45-4574-926D-A79C412C6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F74-34CF-4064-BA2E-A805C5070195}" type="datetimeFigureOut">
              <a:rPr lang="en-US" smtClean="0"/>
              <a:t>22-Mar-23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C51-EF45-4574-926D-A79C412C6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8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F74-34CF-4064-BA2E-A805C5070195}" type="datetimeFigureOut">
              <a:rPr lang="en-US" smtClean="0"/>
              <a:t>22-Mar-23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C51-EF45-4574-926D-A79C412C6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6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F74-34CF-4064-BA2E-A805C5070195}" type="datetimeFigureOut">
              <a:rPr lang="en-US" smtClean="0"/>
              <a:t>22-Mar-23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C51-EF45-4574-926D-A79C412C6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4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F74-34CF-4064-BA2E-A805C5070195}" type="datetimeFigureOut">
              <a:rPr lang="en-US" smtClean="0"/>
              <a:t>22-Mar-23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C51-EF45-4574-926D-A79C412C6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9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F74-34CF-4064-BA2E-A805C5070195}" type="datetimeFigureOut">
              <a:rPr lang="en-US" smtClean="0"/>
              <a:t>22-Mar-23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C51-EF45-4574-926D-A79C412C6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5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F74-34CF-4064-BA2E-A805C5070195}" type="datetimeFigureOut">
              <a:rPr lang="en-US" smtClean="0"/>
              <a:t>22-Mar-23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C51-EF45-4574-926D-A79C412C6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4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F74-34CF-4064-BA2E-A805C5070195}" type="datetimeFigureOut">
              <a:rPr lang="en-US" smtClean="0"/>
              <a:t>22-Mar-23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C51-EF45-4574-926D-A79C412C6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5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2F74-34CF-4064-BA2E-A805C5070195}" type="datetimeFigureOut">
              <a:rPr lang="en-US" smtClean="0"/>
              <a:t>22-Mar-23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C51-EF45-4574-926D-A79C412C6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1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12F74-34CF-4064-BA2E-A805C5070195}" type="datetimeFigureOut">
              <a:rPr lang="en-US" smtClean="0"/>
              <a:t>22-Mar-23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56C51-EF45-4574-926D-A79C412C6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199" y="558800"/>
            <a:ext cx="5943601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1026" name="Picture 2" descr="G:\Phát triển ngôn ngữ\kễ chuyện\hình\QUẢ BẦU TIÊ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70" y="914400"/>
            <a:ext cx="538426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79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43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4739" y="558800"/>
            <a:ext cx="5867400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4739" y="762000"/>
            <a:ext cx="5867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Ngày </a:t>
            </a:r>
            <a:r>
              <a:rPr lang="vi-VN" sz="2800" dirty="0">
                <a:latin typeface="+mj-lt"/>
              </a:rPr>
              <a:t>xửa, ngày xưa có một chú bé con nhà nghèo, nhưng vô cùng tốt bụng. Chú luôn luôn sẵn lòng giúp đỡ, chăm sóc mọi người, mọi vật xung quanh mình. </a:t>
            </a:r>
            <a:endParaRPr lang="en-US" sz="2800" dirty="0" smtClean="0">
              <a:latin typeface="+mj-lt"/>
            </a:endParaRPr>
          </a:p>
          <a:p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Vì </a:t>
            </a:r>
            <a:r>
              <a:rPr lang="vi-VN" sz="2800" dirty="0">
                <a:latin typeface="+mj-lt"/>
              </a:rPr>
              <a:t>thế cứ mỗi độ xuân về, chim chóc lại ríu rít kéo nhau tới làm tổ, hót vang quanh nhà chú bé.</a:t>
            </a:r>
            <a:endParaRPr lang="en-US" sz="2800" dirty="0">
              <a:latin typeface="+mj-lt"/>
            </a:endParaRPr>
          </a:p>
        </p:txBody>
      </p:sp>
      <p:pic>
        <p:nvPicPr>
          <p:cNvPr id="2050" name="Picture 2" descr="G:\Phát triển ngôn ngữ\kễ chuyện\hình\B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64" y="4572000"/>
            <a:ext cx="5238750" cy="34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18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199" y="558800"/>
            <a:ext cx="5943601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599" y="1184988"/>
            <a:ext cx="5638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Một </a:t>
            </a:r>
            <a:r>
              <a:rPr lang="vi-VN" sz="2800" dirty="0">
                <a:latin typeface="+mj-lt"/>
              </a:rPr>
              <a:t>hôm có một con Cáo ở đâu mà tới bắt chim Én ở đầu nhà chú bé. Con Én non nớt bị rơi xuống đất gãy cánh. </a:t>
            </a:r>
            <a:endParaRPr lang="en-US" sz="2800" dirty="0" smtClean="0">
              <a:latin typeface="+mj-lt"/>
            </a:endParaRPr>
          </a:p>
          <a:p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Chú </a:t>
            </a:r>
            <a:r>
              <a:rPr lang="vi-VN" sz="2800" dirty="0">
                <a:latin typeface="+mj-lt"/>
              </a:rPr>
              <a:t>bé vội lao ra cứu con chim. Chú ôm ấp vỗ về con Én nhỏ, làm cho nó một cái tổ khác và chăm cho con Én ăn. </a:t>
            </a:r>
            <a:endParaRPr lang="en-US" sz="2800" dirty="0" smtClean="0">
              <a:latin typeface="+mj-lt"/>
            </a:endParaRPr>
          </a:p>
          <a:p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Nhờ </a:t>
            </a:r>
            <a:r>
              <a:rPr lang="vi-VN" sz="2800" dirty="0">
                <a:latin typeface="+mj-lt"/>
              </a:rPr>
              <a:t>sự chăm sóc tận tình của chú bé, con Én đã khỏi đâu. </a:t>
            </a:r>
            <a:endParaRPr lang="en-US" sz="2800" dirty="0" smtClean="0">
              <a:latin typeface="+mj-lt"/>
            </a:endParaRPr>
          </a:p>
          <a:p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Mùa </a:t>
            </a:r>
            <a:r>
              <a:rPr lang="vi-VN" sz="2800" dirty="0">
                <a:latin typeface="+mj-lt"/>
              </a:rPr>
              <a:t>thu đến khi nhìn lên trời thấy từng đàn Én hối hả bay đi trành rét ở phương Nam, con Én nhỏ phân vân nửa muốn bay theo đàn, nửa lại lưu luyến không nỡ rời chú bé.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626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3399" y="558800"/>
            <a:ext cx="5867401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899" y="762000"/>
            <a:ext cx="5486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800" dirty="0" smtClean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Hiểu </a:t>
            </a:r>
            <a:r>
              <a:rPr lang="vi-VN" sz="2800" dirty="0">
                <a:latin typeface="+mj-lt"/>
              </a:rPr>
              <a:t>được lòng Én, chú bé âu yếm bảo:</a:t>
            </a:r>
          </a:p>
          <a:p>
            <a:pPr algn="just" fontAlgn="base"/>
            <a:r>
              <a:rPr lang="vi-VN" sz="2800" dirty="0">
                <a:latin typeface="+mj-lt"/>
              </a:rPr>
              <a:t>– Én cứ bay theo đàn đi kẻo mùa đông lạnh lắm. Đến mùa xuân ấm áp thì Én lại trở về với anh.</a:t>
            </a:r>
          </a:p>
          <a:p>
            <a:pPr algn="just" fontAlgn="base"/>
            <a:r>
              <a:rPr lang="en-US" sz="2800" dirty="0" smtClean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Nói </a:t>
            </a:r>
            <a:r>
              <a:rPr lang="vi-VN" sz="2800" dirty="0">
                <a:latin typeface="+mj-lt"/>
              </a:rPr>
              <a:t>xong chú bé tung con Én nhỏ lên trời. Con Én đang chấp chới bay lên nền trời xanh biếc của mùa thu. </a:t>
            </a:r>
            <a:endParaRPr lang="en-US" sz="2800" dirty="0" smtClean="0">
              <a:latin typeface="+mj-lt"/>
            </a:endParaRPr>
          </a:p>
          <a:p>
            <a:pPr algn="just" fontAlgn="base"/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Nó </a:t>
            </a:r>
            <a:r>
              <a:rPr lang="vi-VN" sz="2800" dirty="0">
                <a:latin typeface="+mj-lt"/>
              </a:rPr>
              <a:t>nhập vào một đàn Én lớn đang trên đường di cư về những xứ sở ấm áp ở phương Nam. </a:t>
            </a:r>
            <a:endParaRPr lang="en-US" sz="2800" dirty="0" smtClean="0">
              <a:latin typeface="+mj-lt"/>
            </a:endParaRPr>
          </a:p>
          <a:p>
            <a:pPr algn="just" fontAlgn="base"/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Con </a:t>
            </a:r>
            <a:r>
              <a:rPr lang="vi-VN" sz="2800" dirty="0">
                <a:latin typeface="+mj-lt"/>
              </a:rPr>
              <a:t>Én nhỏ mau chóng tìm được niềm vui giữa bạn bè, nhưng nó không thể nào quên chú bé</a:t>
            </a:r>
            <a:r>
              <a:rPr lang="vi-VN" sz="2800" dirty="0" smtClean="0">
                <a:latin typeface="+mj-lt"/>
              </a:rPr>
              <a:t>.</a:t>
            </a:r>
            <a:endParaRPr lang="vi-VN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959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399" y="558800"/>
            <a:ext cx="5867401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762000"/>
            <a:ext cx="510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800" dirty="0" smtClean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Mùa </a:t>
            </a:r>
            <a:r>
              <a:rPr lang="vi-VN" sz="2800" dirty="0">
                <a:latin typeface="+mj-lt"/>
              </a:rPr>
              <a:t>xuân tươi đẹp đã tới. Con Én nhỏ tìm về ngôi nhà đơn sơ nhưng đầm ấm tình thương của chú bé. </a:t>
            </a:r>
            <a:endParaRPr lang="en-US" sz="2800" dirty="0" smtClean="0">
              <a:latin typeface="+mj-lt"/>
            </a:endParaRPr>
          </a:p>
          <a:p>
            <a:pPr algn="just" fontAlgn="base"/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Nó </a:t>
            </a:r>
            <a:r>
              <a:rPr lang="vi-VN" sz="2800" dirty="0">
                <a:latin typeface="+mj-lt"/>
              </a:rPr>
              <a:t>kêu lên thành tiếng mừng vui khi thấy chú bé đang ngồi đan sọt giữa sân. </a:t>
            </a:r>
            <a:endParaRPr lang="en-US" sz="2800" dirty="0" smtClean="0">
              <a:latin typeface="+mj-lt"/>
            </a:endParaRPr>
          </a:p>
          <a:p>
            <a:pPr algn="just" fontAlgn="base"/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Đôi </a:t>
            </a:r>
            <a:r>
              <a:rPr lang="vi-VN" sz="2800" dirty="0">
                <a:latin typeface="+mj-lt"/>
              </a:rPr>
              <a:t>cánh Én chao liệng sà xuống và Én thả trước mặt chú bé một hạt bầu.</a:t>
            </a:r>
            <a:endParaRPr lang="vi-VN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080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399" y="558800"/>
            <a:ext cx="5791201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1588" y="762000"/>
            <a:ext cx="5486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Chú </a:t>
            </a:r>
            <a:r>
              <a:rPr lang="vi-VN" sz="2800" dirty="0">
                <a:latin typeface="+mj-lt"/>
              </a:rPr>
              <a:t>bé vùi hạt bầu xuống đất. Chẳng bao lâu hạt bầu đã nảy mầm thành cây. </a:t>
            </a:r>
            <a:endParaRPr lang="en-US" sz="2800" dirty="0" smtClean="0">
              <a:latin typeface="+mj-lt"/>
            </a:endParaRPr>
          </a:p>
          <a:p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Cây </a:t>
            </a:r>
            <a:r>
              <a:rPr lang="vi-VN" sz="2800" dirty="0">
                <a:latin typeface="+mj-lt"/>
              </a:rPr>
              <a:t>bầu lớn nhanh như thổi, ra hoa, kết quả. Nhưng lạ chưa, quả bầu to khổng lồ, cả nhà chú bé mới khiêng về được một quả, khi bổ ra… </a:t>
            </a:r>
            <a:r>
              <a:rPr lang="en-US" sz="2800" dirty="0" smtClean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Ôi</a:t>
            </a:r>
            <a:r>
              <a:rPr lang="vi-VN" sz="2800" dirty="0">
                <a:latin typeface="+mj-lt"/>
              </a:rPr>
              <a:t>! Thật kì diệu! Trong quả bầu đầy vàng bạc, châu báu và thức ăn ngon!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94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3399" y="558800"/>
            <a:ext cx="5791201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762000"/>
            <a:ext cx="533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800" dirty="0" smtClean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Tên </a:t>
            </a:r>
            <a:r>
              <a:rPr lang="vi-VN" sz="2800" dirty="0">
                <a:latin typeface="+mj-lt"/>
              </a:rPr>
              <a:t>địa chủ trong vùng nghe được chuyện ấy. </a:t>
            </a:r>
            <a:endParaRPr lang="en-US" sz="2800" dirty="0" smtClean="0">
              <a:latin typeface="+mj-lt"/>
            </a:endParaRPr>
          </a:p>
          <a:p>
            <a:pPr algn="just" fontAlgn="base"/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Hắn </a:t>
            </a:r>
            <a:r>
              <a:rPr lang="vi-VN" sz="2800" dirty="0">
                <a:latin typeface="+mj-lt"/>
              </a:rPr>
              <a:t>cũng muốn được chim Én cho nhiều quả bầu tiên. </a:t>
            </a:r>
            <a:endParaRPr lang="en-US" sz="2800" dirty="0" smtClean="0">
              <a:latin typeface="+mj-lt"/>
            </a:endParaRPr>
          </a:p>
          <a:p>
            <a:pPr algn="just" fontAlgn="base"/>
            <a:r>
              <a:rPr lang="en-US" sz="2800" dirty="0" smtClean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Hắn </a:t>
            </a:r>
            <a:r>
              <a:rPr lang="vi-VN" sz="2800" dirty="0">
                <a:latin typeface="+mj-lt"/>
              </a:rPr>
              <a:t>bèn tìm cách bắt một con chim Én con rồi bẻ gãy cánh. Sau đó hắn giả vờ thương xót con Én rồi đem về nuôi.</a:t>
            </a:r>
          </a:p>
          <a:p>
            <a:pPr algn="just" fontAlgn="base"/>
            <a:r>
              <a:rPr lang="en-US" sz="2800" dirty="0" smtClean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Đến </a:t>
            </a:r>
            <a:r>
              <a:rPr lang="vi-VN" sz="2800" dirty="0">
                <a:latin typeface="+mj-lt"/>
              </a:rPr>
              <a:t>mùa thu, khi nhìn lên trời thấy đàn Én đầu tiên xuất hiện, hắn vội vàng ném con Én lên trời và bảo:</a:t>
            </a:r>
          </a:p>
          <a:p>
            <a:pPr algn="just" fontAlgn="base"/>
            <a:r>
              <a:rPr lang="vi-VN" sz="2800" dirty="0">
                <a:latin typeface="+mj-lt"/>
              </a:rPr>
              <a:t>– Bay đi Én con! Mau đi kiếm hạt bầu tiên về đây cho ta!</a:t>
            </a:r>
          </a:p>
        </p:txBody>
      </p:sp>
    </p:spTree>
    <p:extLst>
      <p:ext uri="{BB962C8B-B14F-4D97-AF65-F5344CB8AC3E}">
        <p14:creationId xmlns:p14="http://schemas.microsoft.com/office/powerpoint/2010/main" val="1858214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399" y="558800"/>
            <a:ext cx="5791201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899" y="838200"/>
            <a:ext cx="5410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Con </a:t>
            </a:r>
            <a:r>
              <a:rPr lang="vi-VN" sz="2800" dirty="0">
                <a:latin typeface="+mj-lt"/>
              </a:rPr>
              <a:t>Én khốn khổ bay đi. Mùa xuân năm sau nó cũng trở về và đem theo một hạt bầu. </a:t>
            </a:r>
            <a:endParaRPr lang="en-US" sz="2800" dirty="0" smtClean="0">
              <a:latin typeface="+mj-lt"/>
            </a:endParaRPr>
          </a:p>
          <a:p>
            <a:pPr algn="just"/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Tên </a:t>
            </a:r>
            <a:r>
              <a:rPr lang="vi-VN" sz="2800" dirty="0">
                <a:latin typeface="+mj-lt"/>
              </a:rPr>
              <a:t>địa chủ hí hửng đem gieo và ngày đêm canh giữ. </a:t>
            </a:r>
            <a:endParaRPr lang="en-US" sz="2800" dirty="0" smtClean="0">
              <a:latin typeface="+mj-lt"/>
            </a:endParaRPr>
          </a:p>
          <a:p>
            <a:pPr algn="just"/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Khi </a:t>
            </a:r>
            <a:r>
              <a:rPr lang="vi-VN" sz="2800" dirty="0">
                <a:latin typeface="+mj-lt"/>
              </a:rPr>
              <a:t>quả bầu đã già, hắn bảo mọi người khiêng về rồi đuổi tất cả ra. </a:t>
            </a:r>
            <a:endParaRPr lang="en-US" sz="2800" dirty="0" smtClean="0">
              <a:latin typeface="+mj-lt"/>
            </a:endParaRPr>
          </a:p>
          <a:p>
            <a:pPr algn="just"/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Hắn </a:t>
            </a:r>
            <a:r>
              <a:rPr lang="vi-VN" sz="2800" dirty="0">
                <a:latin typeface="+mj-lt"/>
              </a:rPr>
              <a:t>đóng cửa lại rồi một mình hắn bổ quả bầu tiên. </a:t>
            </a:r>
            <a:endParaRPr lang="en-US" sz="2800" dirty="0" smtClean="0">
              <a:latin typeface="+mj-lt"/>
            </a:endParaRPr>
          </a:p>
          <a:p>
            <a:pPr algn="just"/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Quả </a:t>
            </a:r>
            <a:r>
              <a:rPr lang="vi-VN" sz="2800" dirty="0">
                <a:latin typeface="+mj-lt"/>
              </a:rPr>
              <a:t>bầu vừa được bổ ra, vàng bạc chẳng có, chỉ có rắn rết. </a:t>
            </a:r>
            <a:endParaRPr lang="en-US" sz="2800" dirty="0" smtClean="0">
              <a:latin typeface="+mj-lt"/>
            </a:endParaRPr>
          </a:p>
          <a:p>
            <a:pPr algn="just"/>
            <a:r>
              <a:rPr lang="en-US" sz="2800" dirty="0">
                <a:latin typeface="+mj-lt"/>
              </a:rPr>
              <a:t>	</a:t>
            </a:r>
            <a:r>
              <a:rPr lang="vi-VN" sz="2800" dirty="0" smtClean="0">
                <a:latin typeface="+mj-lt"/>
              </a:rPr>
              <a:t>Rắn </a:t>
            </a:r>
            <a:r>
              <a:rPr lang="vi-VN" sz="2800" dirty="0">
                <a:latin typeface="+mj-lt"/>
              </a:rPr>
              <a:t>rết từ trong quả bầu xông ra cắn chết tên địa chủ tham lam độc ác.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0283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399" y="558800"/>
            <a:ext cx="5791201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1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FAMILY</cp:lastModifiedBy>
  <cp:revision>3</cp:revision>
  <dcterms:created xsi:type="dcterms:W3CDTF">2023-03-22T11:18:16Z</dcterms:created>
  <dcterms:modified xsi:type="dcterms:W3CDTF">2023-03-22T11:55:38Z</dcterms:modified>
</cp:coreProperties>
</file>